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84212" y="685799"/>
            <a:ext cx="8001000" cy="29718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 bwMode="auto"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 bwMode="auto"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 bwMode="auto"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 bwMode="auto"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 bwMode="auto"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анорамная фотография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 bwMode="auto">
          <a:xfrm>
            <a:off x="685800" y="533400"/>
            <a:ext cx="10818811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 bwMode="auto"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подпис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 bwMode="auto">
          <a:xfrm>
            <a:off x="531812" y="812222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5" name="TextBox 14"/>
          <p:cNvSpPr txBox="1"/>
          <p:nvPr/>
        </p:nvSpPr>
        <p:spPr bwMode="auto">
          <a:xfrm>
            <a:off x="10285412" y="2768601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арточка имен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 карточки имен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 bwMode="auto">
          <a:xfrm>
            <a:off x="531812" y="812222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2" name="TextBox 11"/>
          <p:cNvSpPr txBox="1"/>
          <p:nvPr/>
        </p:nvSpPr>
        <p:spPr bwMode="auto">
          <a:xfrm>
            <a:off x="10285412" y="2768601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стина или лож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685212" y="685800"/>
            <a:ext cx="2057400" cy="4572000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anchor="ctr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auto"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 bwMode="auto"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 bwMode="auto"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 bwMode="auto">
            <a:xfrm flipH="1">
              <a:off x="10292292" y="3285067"/>
              <a:ext cx="1896534" cy="18965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</p:cNvCxnSpPr>
            <p:nvPr/>
          </p:nvCxnSpPr>
          <p:spPr bwMode="auto"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D63A09E-6B18-4EAC-BCD0-9B9512214534}" type="datetimeFigureOut">
              <a:rPr lang="ru-RU"/>
              <a:t>10.06.2025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399F758-4B10-47E0-9265-7183501C8AEE}" type="slidenum">
              <a:rPr lang="ru-RU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>
        <a:spcBef>
          <a:spcPts val="0"/>
        </a:spcBef>
        <a:buNone/>
        <a:defRPr sz="36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2857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20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8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2001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6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543050" indent="-1714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00250" indent="-1714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duasutp.fstec.ru/#/" TargetMode="External"/><Relationship Id="rId2" Type="http://schemas.openxmlformats.org/officeDocument/2006/relationships/hyperlink" Target="https://normativ.kontur.ru/document?moduleId=1&amp;documentId=48128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tack.mitre.org/matrices/ic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19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754659" y="222422"/>
            <a:ext cx="9144000" cy="105508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000">
                <a:latin typeface="Times New Roman"/>
                <a:cs typeface="Times New Roman"/>
              </a:rPr>
              <a:t>«Интеграция значимых ОКИИ АСУ ТП </a:t>
            </a:r>
            <a:br>
              <a:rPr lang="ru-RU" sz="3000">
                <a:latin typeface="Times New Roman"/>
                <a:cs typeface="Times New Roman"/>
              </a:rPr>
            </a:br>
            <a:r>
              <a:rPr lang="ru-RU" sz="3000">
                <a:latin typeface="Times New Roman"/>
                <a:cs typeface="Times New Roman"/>
              </a:rPr>
              <a:t>в корпоративный SOC»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1277508"/>
            <a:ext cx="9144000" cy="591021"/>
          </a:xfrm>
        </p:spPr>
        <p:txBody>
          <a:bodyPr/>
          <a:lstStyle/>
          <a:p>
            <a:pPr algn="ctr">
              <a:defRPr/>
            </a:pPr>
            <a:r>
              <a:rPr lang="ru-RU" b="1">
                <a:solidFill>
                  <a:schemeClr val="tx1"/>
                </a:solidFill>
                <a:latin typeface="Times New Roman"/>
                <a:cs typeface="Times New Roman"/>
              </a:rPr>
              <a:t>Метод управления проектом:</a:t>
            </a: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 гибрид Waterfall + Agile</a:t>
            </a:r>
            <a:endParaRPr/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2817340" y="6359782"/>
            <a:ext cx="7471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Даты: старт — 01 мая 2025 г., финиш — 01 ноября 2026 г. (18 мес.)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Ключевые системы</a:t>
            </a:r>
            <a:endParaRPr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92188" y="1652619"/>
            <a:ext cx="8795293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Siemens PCS 7, Schneider Triconex (АСУ ТП)</a:t>
            </a:r>
            <a:endParaRPr/>
          </a:p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Лог-коллекторы (Syslog/CEF)</a:t>
            </a:r>
            <a:endParaRPr/>
          </a:p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Узлы передачи данных в </a:t>
            </a:r>
            <a:r>
              <a:rPr lang="en-US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SOC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NGFW, EDR, PAM-шлюзы Indeed PAM, АВЗ, СЗИ от НСД и т.д.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Условия/критерии реализации Недопустимого события</a:t>
            </a:r>
            <a:endParaRPr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</p:nvPr>
        </p:nvGraphicFramePr>
        <p:xfrm>
          <a:off x="236538" y="1789113"/>
          <a:ext cx="11491632" cy="408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2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2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2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08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Параметр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Норма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Крит. значение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Детектор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08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pH </a:t>
                      </a:r>
                      <a:r>
                        <a:rPr lang="ru-RU">
                          <a:latin typeface="Times New Roman"/>
                          <a:cs typeface="Times New Roman"/>
                        </a:rPr>
                        <a:t>воды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8.8–9.2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&lt; 8.0 / &gt; 9.5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Датчик </a:t>
                      </a:r>
                      <a:r>
                        <a:rPr lang="en-US" dirty="0">
                          <a:latin typeface="Times New Roman"/>
                          <a:cs typeface="Times New Roman"/>
                        </a:rPr>
                        <a:t>pH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Кислотно-щел. потенциал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±10 мВ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&gt; ±30 мВ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SCADA-</a:t>
                      </a:r>
                      <a:r>
                        <a:rPr lang="ru-RU" dirty="0">
                          <a:latin typeface="Times New Roman"/>
                          <a:cs typeface="Times New Roman"/>
                        </a:rPr>
                        <a:t>тренд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Лог «</a:t>
                      </a:r>
                      <a:r>
                        <a:rPr lang="en-US" dirty="0">
                          <a:latin typeface="Times New Roman"/>
                          <a:cs typeface="Times New Roman"/>
                        </a:rPr>
                        <a:t>Service Stop»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0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≥ 1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SIEM (SOC)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22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VPN-</a:t>
                      </a:r>
                      <a:r>
                        <a:rPr lang="ru-RU" dirty="0">
                          <a:latin typeface="Times New Roman"/>
                          <a:cs typeface="Times New Roman"/>
                        </a:rPr>
                        <a:t>туннель </a:t>
                      </a:r>
                      <a:r>
                        <a:rPr lang="en-US" dirty="0">
                          <a:latin typeface="Times New Roman"/>
                          <a:cs typeface="Times New Roman"/>
                        </a:rPr>
                        <a:t>OT-IT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up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down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NGFW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/>
              <a:t>Процедура реагирования</a:t>
            </a:r>
            <a:endParaRPr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35000" y="3076129"/>
            <a:ext cx="1102360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32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1. Выявление → 2. Анализ → 3. Эскалация → 4. Локализация → 5. Ликвидация → 6. Восстановление → 7. RCA и отчёт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-18775"/>
            <a:ext cx="12046225" cy="1507067"/>
          </a:xfrm>
        </p:spPr>
        <p:txBody>
          <a:bodyPr/>
          <a:lstStyle/>
          <a:p>
            <a:pPr algn="ctr">
              <a:defRPr/>
            </a:pPr>
            <a:r>
              <a:rPr lang="en-US">
                <a:latin typeface="Times New Roman"/>
                <a:cs typeface="Times New Roman"/>
              </a:rPr>
              <a:t>RACI </a:t>
            </a:r>
            <a:r>
              <a:rPr lang="ru-RU">
                <a:latin typeface="Times New Roman"/>
                <a:cs typeface="Times New Roman"/>
              </a:rPr>
              <a:t>участников реагирования</a:t>
            </a:r>
            <a:endParaRPr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</p:nvPr>
        </p:nvGraphicFramePr>
        <p:xfrm>
          <a:off x="276710" y="1938129"/>
          <a:ext cx="11769515" cy="4671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3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372"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Этап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Ответственный (R)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Утверждающий (A)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Консультируемый (C)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Информируемый (I)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/>
                          <a:ea typeface="MS Mincho"/>
                          <a:cs typeface="Times New Roman"/>
                        </a:rPr>
                        <a:t>Выявление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/>
                          <a:ea typeface="MS Mincho"/>
                          <a:cs typeface="Times New Roman"/>
                        </a:rPr>
                        <a:t>Сменный инженер </a:t>
                      </a: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SOC (1 </a:t>
                      </a:r>
                      <a:r>
                        <a:rPr lang="ru-RU" sz="1200" dirty="0">
                          <a:latin typeface="Times New Roman"/>
                          <a:ea typeface="MS Mincho"/>
                          <a:cs typeface="Times New Roman"/>
                        </a:rPr>
                        <a:t>линия</a:t>
                      </a: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)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Руководитель 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SOC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Инженеры ПАЗ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 err="1">
                          <a:latin typeface="Times New Roman"/>
                          <a:ea typeface="MS Mincho"/>
                          <a:cs typeface="Times New Roman"/>
                        </a:rPr>
                        <a:t>Начальник</a:t>
                      </a: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200" dirty="0" err="1">
                          <a:latin typeface="Times New Roman"/>
                          <a:ea typeface="MS Mincho"/>
                          <a:cs typeface="Times New Roman"/>
                        </a:rPr>
                        <a:t>смены</a:t>
                      </a: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200" dirty="0" err="1">
                          <a:latin typeface="Times New Roman"/>
                          <a:ea typeface="MS Mincho"/>
                          <a:cs typeface="Times New Roman"/>
                        </a:rPr>
                        <a:t>станции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Анализ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Сменный инженер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 SOC (2 линия)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Руководитель департамента ИБ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ICS-</a:t>
                      </a:r>
                      <a:r>
                        <a:rPr lang="en-US" sz="1200" dirty="0" err="1">
                          <a:latin typeface="Times New Roman"/>
                          <a:ea typeface="MS Mincho"/>
                          <a:cs typeface="Times New Roman"/>
                        </a:rPr>
                        <a:t>администраторы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Главный инженер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Локализация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Начальник смены станции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/>
                          <a:ea typeface="MS Mincho"/>
                          <a:cs typeface="Times New Roman"/>
                        </a:rPr>
                        <a:t>Директор</a:t>
                      </a: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 ТЭЦ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Инженер ПАЗ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SOC, химический цех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372"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Ликвидация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Инженер</a:t>
                      </a: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 ПАЗ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Главный инженер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Химический цех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SOC, турбинный цех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Восстановление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Начальник смены станции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Главный инженер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Лаборатория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MS Mincho"/>
                          <a:cs typeface="Times New Roman"/>
                        </a:rPr>
                        <a:t>SOC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1842"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Анализ причин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/>
                          <a:ea typeface="MS Mincho"/>
                          <a:cs typeface="Times New Roman"/>
                        </a:rPr>
                        <a:t>Руководитель службы аудита, аналитик угроз (3 линия)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/>
                          <a:ea typeface="MS Mincho"/>
                          <a:cs typeface="Times New Roman"/>
                        </a:rPr>
                        <a:t>Зам</a:t>
                      </a: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. гендиректора по ИТ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Команда проекта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ФСТЭК ГосСОПКА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561"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>
                          <a:latin typeface="Times New Roman"/>
                          <a:ea typeface="MS Mincho"/>
                          <a:cs typeface="Times New Roman"/>
                        </a:rPr>
                        <a:t>Закрытие инцидента</a:t>
                      </a:r>
                      <a:endParaRPr lang="ru-RU" sz="120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1200" dirty="0">
                          <a:latin typeface="Times New Roman"/>
                          <a:ea typeface="MS Mincho"/>
                          <a:cs typeface="Times New Roman"/>
                        </a:rPr>
                        <a:t>Руководитель департамента</a:t>
                      </a: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 ИБ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Зам. гендиректора по ИТ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SOC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999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Times New Roman"/>
                          <a:ea typeface="MS Mincho"/>
                          <a:cs typeface="Times New Roman"/>
                        </a:rPr>
                        <a:t>Все службы</a:t>
                      </a:r>
                      <a:endParaRPr lang="ru-RU" sz="120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схема подключения к </a:t>
            </a:r>
            <a:r>
              <a:rPr lang="en-US">
                <a:latin typeface="Times New Roman"/>
                <a:cs typeface="Times New Roman"/>
              </a:rPr>
              <a:t>SOC</a:t>
            </a:r>
            <a:endParaRPr lang="ru-RU">
              <a:latin typeface="Times New Roman"/>
              <a:cs typeface="Times New Roman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773643" y="1320113"/>
            <a:ext cx="10979626" cy="4965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12583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Типовая схема для каждого объекта КИИ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630680" y="1125837"/>
            <a:ext cx="8412480" cy="5737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/>
              <a:t>Ссылки на документацию</a:t>
            </a:r>
            <a:endParaRPr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04298" y="1998069"/>
            <a:ext cx="8032197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ФЗ 187 </a:t>
            </a:r>
            <a:endParaRPr/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239 приказ ФСТЭК</a:t>
            </a:r>
            <a:endParaRPr/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Методические указания по 239 приказу ФСТЭК </a:t>
            </a:r>
            <a:r>
              <a:rPr lang="en-US" sz="1800" u="sng">
                <a:solidFill>
                  <a:schemeClr val="tx1"/>
                </a:solidFill>
                <a:latin typeface="Times New Roman"/>
                <a:cs typeface="Times New Roman"/>
                <a:hlinkClick r:id="rId2" tooltip="https://normativ.kontur.ru/document?moduleId=1&amp;documentId=481283"/>
              </a:rPr>
              <a:t>https://normativ.kontur.ru/document?moduleId=1&amp;documentId=481283</a:t>
            </a:r>
            <a:endParaRPr lang="ru-RU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БДУ ФСТЭК для АСУ ТП </a:t>
            </a:r>
            <a:endParaRPr/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800" u="sng">
                <a:solidFill>
                  <a:schemeClr val="tx1"/>
                </a:solidFill>
                <a:latin typeface="Times New Roman"/>
                <a:cs typeface="Times New Roman"/>
                <a:hlinkClick r:id="rId3" tooltip="https://bduasutp.fstec.ru/#/"/>
              </a:rPr>
              <a:t>https://bduasutp.fstec.ru/#/</a:t>
            </a:r>
            <a:endParaRPr lang="ru-RU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MITRE ATT&amp;CK® Matrix for ICS</a:t>
            </a:r>
            <a:endParaRPr lang="ru-RU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800" u="sng">
                <a:solidFill>
                  <a:schemeClr val="tx1"/>
                </a:solidFill>
                <a:latin typeface="Times New Roman"/>
                <a:cs typeface="Times New Roman"/>
                <a:hlinkClick r:id="rId4" tooltip="https://attack.mitre.org/matrices/ics/"/>
              </a:rPr>
              <a:t>https://attack.mitre.org/matrices/ics/</a:t>
            </a:r>
            <a:endParaRPr lang="ru-RU" sz="18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27087" y="0"/>
            <a:ext cx="85344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Команда проекта</a:t>
            </a:r>
            <a:endParaRPr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1028147" y="1773950"/>
          <a:ext cx="10332279" cy="4244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4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4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Фамилия, имя, отчество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Роль</a:t>
                      </a: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в проекте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Зона ответственности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Новиков В.С.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Руководитель проекта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Координация, отчётность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 dirty="0">
                          <a:latin typeface="Times New Roman"/>
                          <a:ea typeface="Calibri"/>
                          <a:cs typeface="Times New Roman"/>
                        </a:rPr>
                        <a:t>Орлов И.Н.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Главный инженер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Тех. руководство, качество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Садриев Б.А.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Архитектор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 dirty="0">
                          <a:latin typeface="Times New Roman"/>
                          <a:ea typeface="Calibri"/>
                          <a:cs typeface="Times New Roman"/>
                        </a:rPr>
                        <a:t>Архитектура, схемы, 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DMZ-</a:t>
                      </a:r>
                      <a:r>
                        <a:rPr lang="ru-RU" sz="1400" dirty="0">
                          <a:latin typeface="Times New Roman"/>
                          <a:ea typeface="Calibri"/>
                          <a:cs typeface="Times New Roman"/>
                        </a:rPr>
                        <a:t>дизайн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Белов С.В.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Инженер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Прототипы, тесты лог-коллекторов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Москвин В.Д.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Инженер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Монтаж, настройка оборудования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85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Фролов В.Д.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>
                          <a:latin typeface="Times New Roman"/>
                          <a:ea typeface="Calibri"/>
                          <a:cs typeface="Times New Roman"/>
                        </a:rPr>
                        <a:t>Инженер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ru-RU" sz="1400" dirty="0">
                          <a:latin typeface="Times New Roman"/>
                          <a:ea typeface="Calibri"/>
                          <a:cs typeface="Times New Roman"/>
                        </a:rPr>
                        <a:t>Интеграция агентов, полевые испытания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 b="1">
                <a:latin typeface="Times New Roman"/>
                <a:cs typeface="Times New Roman"/>
              </a:rPr>
              <a:t>Методология и жизненный цикл</a:t>
            </a:r>
            <a:endParaRPr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479341" y="2358184"/>
            <a:ext cx="8838919" cy="323123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/>
              <a:buChar char="Ø"/>
              <a:defRPr/>
            </a:pPr>
            <a:r>
              <a:rPr lang="ru-RU">
                <a:solidFill>
                  <a:schemeClr val="tx1"/>
                </a:solidFill>
              </a:rPr>
              <a:t>Waterfall для формализованных этапов:</a:t>
            </a:r>
            <a:endParaRPr lang="ru-RU" sz="18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разработка документации и согласование с регуляторами (месяцы 1–4).</a:t>
            </a:r>
            <a:endParaRPr lang="ru-RU" sz="16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подготовка финальной отчетности (месяц 18).</a:t>
            </a:r>
            <a:endParaRPr lang="ru-RU" sz="1600">
              <a:solidFill>
                <a:schemeClr val="tx1"/>
              </a:solidFill>
            </a:endParaRPr>
          </a:p>
          <a:p>
            <a:pPr>
              <a:buFont typeface="Wingdings"/>
              <a:buChar char="Ø"/>
              <a:defRPr/>
            </a:pPr>
            <a:r>
              <a:rPr lang="ru-RU">
                <a:solidFill>
                  <a:schemeClr val="tx1"/>
                </a:solidFill>
              </a:rPr>
              <a:t>Agile для технической реализации:</a:t>
            </a:r>
            <a:endParaRPr lang="ru-RU" sz="18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аудит систем (месяцы 1–8, спринты по 2 недели).</a:t>
            </a: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разработка сборщика логов (месяцы 3-8, спринты по 2 недели)</a:t>
            </a:r>
            <a:endParaRPr lang="ru-RU" sz="16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пилотное внедрение на одном предприятии (месяцы 9–13).</a:t>
            </a:r>
            <a:endParaRPr lang="ru-RU" sz="16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масштабирование на остальные объекты (месяцы 14–17).</a:t>
            </a:r>
            <a:endParaRPr lang="ru-RU" sz="160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ru-RU">
                <a:solidFill>
                  <a:schemeClr val="tx1"/>
                </a:solidFill>
              </a:rPr>
              <a:t>обучение персонала (итеративно, месяцы 7–17).</a:t>
            </a:r>
            <a:endParaRPr lang="ru-RU" sz="16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185" y="0"/>
            <a:ext cx="1152104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План-Гант (календарный план)</a:t>
            </a:r>
            <a:endParaRPr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529292" y="1274232"/>
          <a:ext cx="11133414" cy="5081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1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240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Фаза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Период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Ключевые результаты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1 Подготовка документации, ТЗ, категорирование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05–08.2025 (1- 4)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Документы, план, договоры с подрядчиками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2 Аудит, прототип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05–12.2025 (1 - 8)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Отчёт аудита, </a:t>
                      </a:r>
                      <a:r>
                        <a:rPr lang="en-US">
                          <a:latin typeface="Times New Roman"/>
                          <a:cs typeface="Times New Roman"/>
                        </a:rPr>
                        <a:t>backlog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3. Разработка сборщика логов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07-12.2025 (3 - 8)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Разработка ПО, тестирование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4 Пилот на площадке № 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01–06.2026 (9 -13)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Рабочий прототип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40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5 Тиражирование 3 площадок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07–10.2026 (14 - 17)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Завершённые интеграции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50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6 Приёмка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>
                          <a:latin typeface="Times New Roman"/>
                          <a:cs typeface="Times New Roman"/>
                        </a:rPr>
                        <a:t>11.2026 (18)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dirty="0">
                          <a:latin typeface="Times New Roman"/>
                          <a:cs typeface="Times New Roman"/>
                        </a:rPr>
                        <a:t>Итоговый отчёт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9867605" name="Title 1"/>
          <p:cNvSpPr>
            <a:spLocks noGrp="1"/>
          </p:cNvSpPr>
          <p:nvPr>
            <p:ph type="title"/>
          </p:nvPr>
        </p:nvSpPr>
        <p:spPr bwMode="auto">
          <a:xfrm>
            <a:off x="-1587" y="49212"/>
            <a:ext cx="12175512" cy="1507066"/>
          </a:xfrm>
        </p:spPr>
        <p:txBody>
          <a:bodyPr/>
          <a:lstStyle/>
          <a:p>
            <a:pPr algn="ctr">
              <a:defRPr/>
            </a:pPr>
            <a:r>
              <a:rPr/>
              <a:t>Диаграмма ганта</a:t>
            </a:r>
          </a:p>
        </p:txBody>
      </p:sp>
      <p:pic>
        <p:nvPicPr>
          <p:cNvPr id="1209454832" name="Объект 1209454831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65211" y="1640945"/>
            <a:ext cx="10217945" cy="3969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9574" y="-67734"/>
            <a:ext cx="12122425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Ресурсный план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67139" y="2196548"/>
            <a:ext cx="11320670" cy="3615267"/>
          </a:xfrm>
        </p:spPr>
        <p:txBody>
          <a:bodyPr/>
          <a:lstStyle/>
          <a:p>
            <a:pPr>
              <a:buFont typeface="Wingdings"/>
              <a:buChar char="Ø"/>
              <a:defRPr/>
            </a:pPr>
            <a:r>
              <a:rPr lang="ru-RU" dirty="0">
                <a:solidFill>
                  <a:schemeClr val="tx1"/>
                </a:solidFill>
              </a:rPr>
              <a:t>Категории ресурсов:</a:t>
            </a:r>
            <a:endParaRPr dirty="0"/>
          </a:p>
          <a:p>
            <a:pPr>
              <a:buFont typeface="Wingdings"/>
              <a:buChar char="Ø"/>
              <a:defRPr/>
            </a:pPr>
            <a:r>
              <a:rPr lang="ru-RU" b="1" dirty="0">
                <a:solidFill>
                  <a:schemeClr val="tx1"/>
                </a:solidFill>
              </a:rPr>
              <a:t>Человеческие ресурсы</a:t>
            </a:r>
            <a:r>
              <a:rPr lang="ru-RU" dirty="0">
                <a:solidFill>
                  <a:schemeClr val="tx1"/>
                </a:solidFill>
              </a:rPr>
              <a:t> (6 FTE, эксперты </a:t>
            </a:r>
            <a:r>
              <a:rPr lang="ru-RU" dirty="0" smtClean="0">
                <a:solidFill>
                  <a:schemeClr val="tx1"/>
                </a:solidFill>
              </a:rPr>
              <a:t>интеграторов)</a:t>
            </a:r>
            <a:endParaRPr dirty="0"/>
          </a:p>
          <a:p>
            <a:pPr>
              <a:buFont typeface="Wingdings"/>
              <a:buChar char="Ø"/>
              <a:defRPr/>
            </a:pPr>
            <a:r>
              <a:rPr lang="ru-RU" b="1" dirty="0">
                <a:solidFill>
                  <a:schemeClr val="tx1"/>
                </a:solidFill>
              </a:rPr>
              <a:t>Оборудование</a:t>
            </a:r>
            <a:r>
              <a:rPr lang="ru-RU" dirty="0">
                <a:solidFill>
                  <a:schemeClr val="tx1"/>
                </a:solidFill>
              </a:rPr>
              <a:t> – лог-коллекторы, NGFW, </a:t>
            </a:r>
            <a:r>
              <a:rPr lang="ru-RU" dirty="0" err="1">
                <a:solidFill>
                  <a:schemeClr val="tx1"/>
                </a:solidFill>
              </a:rPr>
              <a:t>криптошлюзы</a:t>
            </a:r>
            <a:r>
              <a:rPr lang="ru-RU" dirty="0">
                <a:solidFill>
                  <a:schemeClr val="tx1"/>
                </a:solidFill>
              </a:rPr>
              <a:t>, серверы </a:t>
            </a:r>
            <a:r>
              <a:rPr lang="ru-RU" dirty="0" err="1">
                <a:solidFill>
                  <a:schemeClr val="tx1"/>
                </a:solidFill>
              </a:rPr>
              <a:t>бэкапа</a:t>
            </a:r>
            <a:r>
              <a:rPr lang="ru-RU" dirty="0">
                <a:solidFill>
                  <a:schemeClr val="tx1"/>
                </a:solidFill>
              </a:rPr>
              <a:t> и т.д.</a:t>
            </a:r>
          </a:p>
          <a:p>
            <a:pPr>
              <a:buFont typeface="Wingdings"/>
              <a:buChar char="Ø"/>
              <a:defRPr/>
            </a:pPr>
            <a:r>
              <a:rPr lang="ru-RU" b="1" dirty="0">
                <a:solidFill>
                  <a:schemeClr val="tx1"/>
                </a:solidFill>
              </a:rPr>
              <a:t>ПО и лицензии</a:t>
            </a:r>
            <a:r>
              <a:rPr lang="ru-RU" dirty="0">
                <a:solidFill>
                  <a:schemeClr val="tx1"/>
                </a:solidFill>
              </a:rPr>
              <a:t> –  внешняя разработка систем сбора данных</a:t>
            </a:r>
          </a:p>
          <a:p>
            <a:pPr>
              <a:buFont typeface="Wingdings"/>
              <a:buChar char="Ø"/>
              <a:defRPr/>
            </a:pPr>
            <a:r>
              <a:rPr lang="ru-RU" b="1" dirty="0">
                <a:solidFill>
                  <a:schemeClr val="tx1"/>
                </a:solidFill>
              </a:rPr>
              <a:t>Услуги</a:t>
            </a:r>
            <a:r>
              <a:rPr lang="ru-RU" dirty="0">
                <a:solidFill>
                  <a:schemeClr val="tx1"/>
                </a:solidFill>
              </a:rPr>
              <a:t> – аудит, обучение, логистика между регионами</a:t>
            </a:r>
            <a:endParaRPr dirty="0"/>
          </a:p>
          <a:p>
            <a:pPr>
              <a:buFont typeface="Wingdings"/>
              <a:buChar char="Ø"/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12192000" cy="61783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Бюджет проекта</a:t>
            </a:r>
            <a:endParaRPr/>
          </a:p>
        </p:txBody>
      </p:sp>
      <p:graphicFrame>
        <p:nvGraphicFramePr>
          <p:cNvPr id="5" name="Объект 3"/>
          <p:cNvGraphicFramePr>
            <a:graphicFrameLocks noGrp="1"/>
          </p:cNvGraphicFramePr>
          <p:nvPr>
            <p:ph idx="1"/>
          </p:nvPr>
        </p:nvGraphicFramePr>
        <p:xfrm>
          <a:off x="130175" y="702276"/>
          <a:ext cx="11931649" cy="5730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5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26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Статья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Сумма, ₽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Примечание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Аудит 16 АСУ ТП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После инвентаризации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Разработка лог коллекторов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6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Заказ у внешнего разработчика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Лог-коллекторы (16 шт.)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840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Внедрение, тестирование, запуск 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Разработка проекта сети на объектах КИИ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82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Заказ у интегратора проект, внедрение, настройка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Сетевая </a:t>
                      </a:r>
                      <a:r>
                        <a:rPr lang="en-US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защита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7.2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Континент 3.9 КШ, СОВ, МЭ, </a:t>
                      </a:r>
                      <a:r>
                        <a:rPr lang="ru-RU" sz="1400" dirty="0" err="1">
                          <a:latin typeface="Times New Roman"/>
                          <a:cs typeface="Times New Roman"/>
                        </a:rPr>
                        <a:t>UserGate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 NGFW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Защита конечных точек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41.2 млн. 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СЗИ от НСД, АВЗ, EDR</a:t>
                      </a:r>
                      <a:endParaRPr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Анализ защищенности, активов, мониторинг сети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20 млн.р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PT ISIM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 (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Industrial Security Incident Manager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PAM (</a:t>
                      </a:r>
                      <a:r>
                        <a:rPr lang="ru-RU" sz="1400" b="0" i="0" u="none" strike="noStrike" cap="none" spc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контроль привилегированных УЗ и удаленного доступа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11.2 млн. р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Indeed PAM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Лицензии на системы РКиВ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15 млн.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Кибер бекап / RuBackup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Обучение персонала (32 чел.)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4 сессии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Командировки</a:t>
                      </a:r>
                      <a:endParaRPr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>
                          <a:latin typeface="Times New Roman"/>
                          <a:cs typeface="Times New Roman"/>
                        </a:rPr>
                        <a:t>800 тыс. р.</a:t>
                      </a:r>
                      <a:endParaRPr sz="1400" b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2 региона</a:t>
                      </a:r>
                      <a:endParaRPr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Внутренний труд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 dirty="0">
                          <a:latin typeface="Times New Roman"/>
                          <a:cs typeface="Times New Roman"/>
                        </a:rPr>
                        <a:t>15 млн. р.</a:t>
                      </a:r>
                      <a:endParaRPr sz="1400" b="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Оплата работы 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Дополнительные расходы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 dirty="0">
                          <a:latin typeface="Times New Roman"/>
                          <a:cs typeface="Times New Roman"/>
                        </a:rPr>
                        <a:t>28 млн. р.</a:t>
                      </a:r>
                      <a:endParaRPr sz="1400" b="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>
                          <a:latin typeface="Times New Roman"/>
                          <a:cs typeface="Times New Roman"/>
                        </a:rPr>
                        <a:t>Непредвиденные расходы 15%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1">
                          <a:latin typeface="Times New Roman"/>
                          <a:cs typeface="Times New Roman"/>
                        </a:rPr>
                        <a:t>Итого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b="0" i="0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211 млн. р.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Финал до 31.05.2025 (выделить средства)</a:t>
                      </a:r>
                      <a:endParaRPr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Недопустимые события</a:t>
            </a:r>
            <a:endParaRPr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63588" y="2359053"/>
            <a:ext cx="8319650" cy="32114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Отказ системы химводоподготовки → разрушение турбины</a:t>
            </a:r>
            <a:endParaRPr/>
          </a:p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Потеря управления SCADA/ПАЗ</a:t>
            </a:r>
            <a:endParaRPr/>
          </a:p>
          <a:p>
            <a:pPr marR="0" lvl="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Компрометация OT/IT DMZ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1507067"/>
          </a:xfrm>
        </p:spPr>
        <p:txBody>
          <a:bodyPr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Сценарий «Отказ ХВП» (пример)</a:t>
            </a:r>
            <a:br>
              <a:rPr lang="ru-RU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MITRE ATT&amp;CK® Matrix for ICS</a:t>
            </a:r>
            <a:endParaRPr lang="ru-RU">
              <a:latin typeface="Times New Roman"/>
              <a:cs typeface="Times New Roman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5612" y="1568480"/>
            <a:ext cx="8846845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Манипуляция контролем (T0810</a:t>
            </a:r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 Data Historian Compromise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  <a:r>
              <a:rPr lang="en-US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endParaRPr lang="ru-RU" sz="2400" b="0" i="0" u="none" strike="noStrike" cap="none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lvl="0" indent="-342900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Подмена телеметрии (T0811</a:t>
            </a:r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 Data from Information Repositories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 marL="342900" lvl="0" indent="-342900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Остановка критических служб (T0831</a:t>
            </a:r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 Manipulation of Control</a:t>
            </a: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 marL="342900" marR="0" lvl="0" indent="-342900" algn="l" defTabSz="9144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ru-RU"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 New Roman"/>
                <a:cs typeface="Times New Roman"/>
              </a:rPr>
              <a:t>Нарушение подачи реагентов → коррозия лопаток турбины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Сектор">
      <a:fillStyleLst>
        <a:solidFill>
          <a:schemeClr val="phClr"/>
        </a:solidFill>
        <a:gradFill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hueMod val="94000"/>
              <a:alpha val="60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230</TotalTime>
  <Words>844</Words>
  <Application>Microsoft Office PowerPoint</Application>
  <DocSecurity>0</DocSecurity>
  <PresentationFormat>Широкоэкранный</PresentationFormat>
  <Paragraphs>198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</vt:lpstr>
      <vt:lpstr>Century Gothic</vt:lpstr>
      <vt:lpstr>MS Mincho</vt:lpstr>
      <vt:lpstr>Times New Roman</vt:lpstr>
      <vt:lpstr>Wingdings</vt:lpstr>
      <vt:lpstr>Wingdings 3</vt:lpstr>
      <vt:lpstr>Сектор</vt:lpstr>
      <vt:lpstr>«Интеграция значимых ОКИИ АСУ ТП  в корпоративный SOC»</vt:lpstr>
      <vt:lpstr>Команда проекта</vt:lpstr>
      <vt:lpstr>Методология и жизненный цикл</vt:lpstr>
      <vt:lpstr>План-Гант (календарный план)</vt:lpstr>
      <vt:lpstr>Диаграмма ганта</vt:lpstr>
      <vt:lpstr>Ресурсный план</vt:lpstr>
      <vt:lpstr>Бюджет проекта</vt:lpstr>
      <vt:lpstr>Недопустимые события</vt:lpstr>
      <vt:lpstr>Сценарий «Отказ ХВП» (пример) MITRE ATT&amp;CK® Matrix for ICS</vt:lpstr>
      <vt:lpstr>Ключевые системы</vt:lpstr>
      <vt:lpstr>Условия/критерии реализации Недопустимого события</vt:lpstr>
      <vt:lpstr>Процедура реагирования</vt:lpstr>
      <vt:lpstr>RACI участников реагирования</vt:lpstr>
      <vt:lpstr>схема подключения к SOC</vt:lpstr>
      <vt:lpstr>Типовая схема для каждого объекта КИИ</vt:lpstr>
      <vt:lpstr>Ссылки на документацию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«Интеграция значимых ОКИИ АСУ ТП в корпоративный SOC»</dc:title>
  <dc:subject/>
  <dc:creator>vit81</dc:creator>
  <cp:keywords/>
  <dc:description/>
  <cp:lastModifiedBy>vit81</cp:lastModifiedBy>
  <cp:revision>55</cp:revision>
  <dcterms:created xsi:type="dcterms:W3CDTF">2025-06-08T08:37:23Z</dcterms:created>
  <dcterms:modified xsi:type="dcterms:W3CDTF">2025-06-10T19:01:14Z</dcterms:modified>
  <cp:category/>
  <dc:identifier/>
  <cp:contentStatus/>
  <dc:language/>
  <cp:version/>
</cp:coreProperties>
</file>